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7" r:id="rId2"/>
    <p:sldId id="331" r:id="rId3"/>
    <p:sldId id="332" r:id="rId4"/>
    <p:sldId id="333" r:id="rId5"/>
    <p:sldId id="308" r:id="rId6"/>
    <p:sldId id="293" r:id="rId7"/>
    <p:sldId id="341" r:id="rId8"/>
    <p:sldId id="334" r:id="rId9"/>
    <p:sldId id="335" r:id="rId10"/>
    <p:sldId id="336" r:id="rId11"/>
    <p:sldId id="337" r:id="rId12"/>
    <p:sldId id="338" r:id="rId13"/>
    <p:sldId id="339" r:id="rId14"/>
    <p:sldId id="340" r:id="rId15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4335"/>
    <a:srgbClr val="339900"/>
    <a:srgbClr val="0000FF"/>
    <a:srgbClr val="007788"/>
    <a:srgbClr val="F2F2F2"/>
    <a:srgbClr val="366DCA"/>
    <a:srgbClr val="4285F4"/>
    <a:srgbClr val="8625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122"/>
    <p:restoredTop sz="94609"/>
  </p:normalViewPr>
  <p:slideViewPr>
    <p:cSldViewPr snapToGrid="0">
      <p:cViewPr varScale="1">
        <p:scale>
          <a:sx n="104" d="100"/>
          <a:sy n="104" d="100"/>
        </p:scale>
        <p:origin x="3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81" d="100"/>
          <a:sy n="81" d="100"/>
        </p:scale>
        <p:origin x="402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D0120424-8D07-20F6-D68A-E30760A0A40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E1CCDC8-54B5-A523-CA27-E6A5E5D8A64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464F65-D7CD-E542-8396-8B51408E64CA}" type="datetimeFigureOut">
              <a:rPr kumimoji="1" lang="ko-Kore-KR" altLang="en-US" smtClean="0"/>
              <a:t>2022. 12. 1.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C662FD2-59CB-30B9-CFBD-C950860340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DE2AC59-0FB2-9E99-921D-7A1F3720575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9A11C5-2C7E-2D42-A612-D2A8DB04E0E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0542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E59314-3B37-F245-9B8F-A2A1C0353C67}" type="datetimeFigureOut">
              <a:rPr kumimoji="1" lang="ko-Kore-KR" altLang="en-US" smtClean="0"/>
              <a:t>2022. 12. 1.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DE6CEA-26FE-034F-A477-D730467E287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46353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0809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357093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28759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07883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960480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530674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132096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227931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DE6CEA-26FE-034F-A477-D730467E2876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54759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3AEF43-39C6-C3F5-5C48-1BBDF46D3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281D338-1B6B-87C8-E46B-1C1D923797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5D670A-4466-2CBA-BBD1-983E8C37B0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2022. 12. 1.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7E8D8F-876F-861D-DBE2-BE4DA7F14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7DC3A1-F343-3352-371D-831F4DC79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94557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5AA721-31A9-2B67-4910-D2086D294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E0C1A1B-DCAB-03AF-309B-92606111D0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3E663C-2812-1728-C722-80172FB6F9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2022. 12. 1.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2FA696-8418-9656-C609-0B09070C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60F911-C0EB-BC44-EA4B-5A1C27FCA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9616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6778842-0EB9-B514-6901-7169D66509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9FCF8DA-51D6-3B88-F5E4-E2C3979A9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BA24BC-D645-A181-911D-462A8F72EE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2022. 12. 1.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46832D-32AC-30EB-320B-35F291AA8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4389F7-E1AD-358F-267C-F364B4DEA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6812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85FC6508-8FE8-3A8E-08B1-C518C90C8154}"/>
              </a:ext>
            </a:extLst>
          </p:cNvPr>
          <p:cNvSpPr/>
          <p:nvPr userDrawn="1"/>
        </p:nvSpPr>
        <p:spPr>
          <a:xfrm>
            <a:off x="192881" y="178593"/>
            <a:ext cx="11806238" cy="6500813"/>
          </a:xfrm>
          <a:prstGeom prst="rect">
            <a:avLst/>
          </a:prstGeom>
          <a:solidFill>
            <a:srgbClr val="F2F2F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" name="Picture 2" descr="Google Developer Student Clubs: About GDSC">
            <a:extLst>
              <a:ext uri="{FF2B5EF4-FFF2-40B4-BE49-F238E27FC236}">
                <a16:creationId xmlns:a16="http://schemas.microsoft.com/office/drawing/2014/main" id="{94FD203D-B7F8-BD29-D545-195E51DEEFE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517578" y="12343"/>
            <a:ext cx="1301584" cy="130158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3527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EED5BC-0BD8-7892-CFAB-A1FEA1C17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634FF9-3EE7-CA9F-DFBD-B7B435DF13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FFF546-0E25-CA01-16CD-087DB6CBDF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2022. 12. 1.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EFD939-881A-E5BD-0D28-3E86F060A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A4C3C2-A066-8A1A-A0A1-4F623E399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42625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988538-CEF7-8ACA-2DC5-F9B65A9BD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976740-43A9-A5A5-25DF-58C57682CC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A687F2-8339-420E-867A-7372E8AB49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2803E9-688E-DD1B-8AD3-320591CC5E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2022. 12. 1.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169CD1-8F9B-1021-010D-67FC24C33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28F2E96-0684-DB4B-34D9-8596C98F2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49951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44C263-198D-2D76-CC2A-9A8FD1661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6A73AC-08FD-8C92-A179-DAAC0A0D5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A29DCEB-AA1B-B297-E9CA-20A218B4D3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0A5C60-12AB-84A1-46EA-87555EDAD1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B843FA8-6A85-66A3-E5C9-8433CE5BA7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E02BC55-BEE2-FA47-A780-013BF781FD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2022. 12. 1.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42094BF-536B-FB2A-7F15-70465137E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F738128-93C5-9FC4-2C10-D47513807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85928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87F96A-F500-E2D0-AA44-125DC4189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4A3E9C4-A5A6-FD16-5AF5-ECB233CBC8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2022. 12. 1.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0A54B2F-F50C-09E5-9496-4F3F5C972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3414C16-D92F-B08E-AB11-284BC311C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2940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E5A4245-DB70-EDEA-267D-EB1A0094A2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2022. 12. 1.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1434D4F-B43E-19EA-597E-DB7C4CF50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6713F1D-34E0-BCD4-1F3A-976F315FD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27322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F38DA2-DB25-94F3-3652-8C3B41F05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7427BB-AF3D-3108-2513-F98E6BD0E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B996DF7-7E30-574B-F948-E62632573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A1AFA42-1BE5-7F2F-3FD4-0B6784C1DF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2022. 12. 1.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BB2052-2586-FB21-8F2A-62F22A507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7231E7-7B10-2DA6-6084-AFC1EEF43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45170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7637D-DBD1-4D16-F6A1-7F12475DD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AF27F78-B51D-C991-8BAE-974B5FDE5B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67ABDBE-8D11-E12F-1D26-570D63847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27D2B0B-44EB-CC4B-6496-94202EA982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EBD7DB-1E76-534E-8822-F10881A41233}" type="datetimeFigureOut">
              <a:rPr kumimoji="1" lang="ko-Kore-KR" altLang="en-US" smtClean="0"/>
              <a:t>2022. 12. 1.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9D80F3-2C80-98DE-DAD4-9639379CD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6E5F43-AEAB-48A5-4B07-F57D2718B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BF8D5-69D8-A048-A508-0524AC36767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4687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6D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9FA5F824-5B54-8BCD-6E9E-4D4D52806A4D}"/>
              </a:ext>
            </a:extLst>
          </p:cNvPr>
          <p:cNvSpPr/>
          <p:nvPr userDrawn="1"/>
        </p:nvSpPr>
        <p:spPr>
          <a:xfrm>
            <a:off x="192881" y="178593"/>
            <a:ext cx="11806238" cy="65008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" name="Picture 2" descr="Google Developer Student Clubs: About GDSC">
            <a:extLst>
              <a:ext uri="{FF2B5EF4-FFF2-40B4-BE49-F238E27FC236}">
                <a16:creationId xmlns:a16="http://schemas.microsoft.com/office/drawing/2014/main" id="{9E412D0A-E37B-3873-C839-E6EA19907DE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636333" y="330200"/>
            <a:ext cx="1301584" cy="130158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3719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575598" y="4076127"/>
            <a:ext cx="6596727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KUGODS Algorithm Study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2A680A4B-A0F8-1ED1-2E91-EF5BE2CEE531}"/>
              </a:ext>
            </a:extLst>
          </p:cNvPr>
          <p:cNvSpPr txBox="1">
            <a:spLocks/>
          </p:cNvSpPr>
          <p:nvPr/>
        </p:nvSpPr>
        <p:spPr>
          <a:xfrm>
            <a:off x="575598" y="3457002"/>
            <a:ext cx="4296439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2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2022</a:t>
            </a:r>
            <a:r>
              <a:rPr kumimoji="1" lang="ko-KR" altLang="en-US" sz="32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kumimoji="1" lang="en-US" altLang="ko-KR" sz="32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3Q~4Q</a:t>
            </a:r>
            <a:endParaRPr kumimoji="1" lang="ko-Kore-KR" altLang="en-US" sz="3200" dirty="0">
              <a:solidFill>
                <a:schemeClr val="bg1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B1D57DC-BD09-77E3-1334-6E26A0B8C396}"/>
              </a:ext>
            </a:extLst>
          </p:cNvPr>
          <p:cNvSpPr txBox="1">
            <a:spLocks/>
          </p:cNvSpPr>
          <p:nvPr/>
        </p:nvSpPr>
        <p:spPr>
          <a:xfrm>
            <a:off x="651798" y="4851972"/>
            <a:ext cx="5899314" cy="50539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week </a:t>
            </a:r>
            <a:r>
              <a:rPr kumimoji="1" lang="en-US" altLang="ko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6</a:t>
            </a:r>
            <a:r>
              <a:rPr kumimoji="1" lang="en-US" altLang="ko-Kore-KR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. </a:t>
            </a:r>
            <a:r>
              <a:rPr kumimoji="1" lang="ko-KR" altLang="en-US" sz="2400" dirty="0">
                <a:solidFill>
                  <a:schemeClr val="bg1">
                    <a:lumMod val="50000"/>
                  </a:schemeClr>
                </a:solidFill>
                <a:latin typeface="NanumSquareOTF_ac" panose="020B0600000101010101" pitchFamily="34" charset="-127"/>
                <a:ea typeface="NanumSquareOTF_ac" panose="020B0600000101010101" pitchFamily="34" charset="-127"/>
              </a:rPr>
              <a:t>최단거리 알고리즘</a:t>
            </a:r>
            <a:endParaRPr kumimoji="1" lang="en-US" altLang="ko-Kore-KR" sz="2400" dirty="0">
              <a:solidFill>
                <a:schemeClr val="bg1">
                  <a:lumMod val="50000"/>
                </a:schemeClr>
              </a:solidFill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5678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80B304-17E6-747C-8984-AD960444163C}"/>
              </a:ext>
            </a:extLst>
          </p:cNvPr>
          <p:cNvSpPr txBox="1"/>
          <p:nvPr/>
        </p:nvSpPr>
        <p:spPr>
          <a:xfrm>
            <a:off x="575597" y="1904455"/>
            <a:ext cx="10273377" cy="1432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하나의 정점에서 다른 모든 정점으로 가는 최단 거리를 구하는 알고리즘</a:t>
            </a:r>
            <a:endParaRPr lang="en-US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시간 복잡도 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O(VE)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구현 가능</a:t>
            </a:r>
            <a:endParaRPr lang="en-US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음수 간선이 있어도 사용 가능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E177C8-40D6-DE92-3979-B15F01E8B8B6}"/>
              </a:ext>
            </a:extLst>
          </p:cNvPr>
          <p:cNvSpPr txBox="1"/>
          <p:nvPr/>
        </p:nvSpPr>
        <p:spPr>
          <a:xfrm>
            <a:off x="575598" y="1311408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err="1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벨만포드</a:t>
            </a: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알고리즘이란</a:t>
            </a:r>
            <a:r>
              <a:rPr lang="en-US" altLang="ko-KR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?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328329BC-D059-EF6E-3142-33704104271D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Bellman-Ford-Moore Algorithm</a:t>
            </a:r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ko-KR" altLang="en-US" sz="24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벨만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포드 알고리즘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061E64EF-FD6A-2A08-3369-C68F0107312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EFFFF"/>
              </a:clrFrom>
              <a:clrTo>
                <a:srgbClr val="FE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96000" y="2675149"/>
            <a:ext cx="4243539" cy="352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930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DCCDB4D-8774-3663-9BEE-B06D931EA4F4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Bellman-Ford-Moore Algorithm</a:t>
            </a:r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ko-KR" altLang="en-US" sz="24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벨만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포드 알고리즘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63BF861-7BC3-D7D1-D837-900D7E98AEC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79408" y="1429093"/>
            <a:ext cx="9433183" cy="532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610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1895929" y="3041077"/>
            <a:ext cx="8400141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Floyd-</a:t>
            </a:r>
            <a:r>
              <a:rPr kumimoji="1" lang="en-US" altLang="ko-Kore-KR" sz="4000" b="1" dirty="0" err="1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Warshall</a:t>
            </a:r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Algorithm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6374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80B304-17E6-747C-8984-AD960444163C}"/>
              </a:ext>
            </a:extLst>
          </p:cNvPr>
          <p:cNvSpPr txBox="1"/>
          <p:nvPr/>
        </p:nvSpPr>
        <p:spPr>
          <a:xfrm>
            <a:off x="575597" y="1904455"/>
            <a:ext cx="10273377" cy="1432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모든 정점들 사이의 최단 거리를 구하는 알고리즘</a:t>
            </a:r>
            <a:endParaRPr lang="en-US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시간 복잡도 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O(V^3)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구현 가능</a:t>
            </a:r>
            <a:endParaRPr lang="en-US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순환이 없다면 음수 간선이 있어도 가능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E177C8-40D6-DE92-3979-B15F01E8B8B6}"/>
              </a:ext>
            </a:extLst>
          </p:cNvPr>
          <p:cNvSpPr txBox="1"/>
          <p:nvPr/>
        </p:nvSpPr>
        <p:spPr>
          <a:xfrm>
            <a:off x="575598" y="1311408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err="1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플로이드</a:t>
            </a:r>
            <a:r>
              <a:rPr lang="en-US" altLang="ko-KR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-</a:t>
            </a:r>
            <a:r>
              <a:rPr lang="ko-KR" altLang="en-US" sz="2400" b="1" dirty="0" err="1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워셜</a:t>
            </a: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알고리즘이란</a:t>
            </a:r>
            <a:r>
              <a:rPr lang="en-US" altLang="ko-KR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?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328329BC-D059-EF6E-3142-33704104271D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Floyd-</a:t>
            </a:r>
            <a:r>
              <a:rPr kumimoji="1" lang="en-US" altLang="ko-Kore-KR" sz="4000" b="1" dirty="0" err="1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Warshall</a:t>
            </a:r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Algorithm</a:t>
            </a:r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ko-KR" altLang="en-US" sz="24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플로이드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-</a:t>
            </a:r>
            <a:r>
              <a:rPr kumimoji="1" lang="ko-KR" altLang="en-US" sz="24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워셜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알고리즘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037D9E90-8CF3-A328-20E7-0274BE69086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EFFFF"/>
              </a:clrFrom>
              <a:clrTo>
                <a:srgbClr val="FE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596" y="3429000"/>
            <a:ext cx="6739603" cy="297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982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03E4C56-92BA-980C-150F-10808D54C9A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716549" y="1251409"/>
            <a:ext cx="7772400" cy="5190953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ADA92118-254B-B0B4-9501-ACEC8F429090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Floyd-</a:t>
            </a:r>
            <a:r>
              <a:rPr kumimoji="1" lang="en-US" altLang="ko-Kore-KR" sz="4000" b="1" dirty="0" err="1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Warshall</a:t>
            </a:r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Algorithm</a:t>
            </a:r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ko-KR" altLang="en-US" sz="24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플로이드</a:t>
            </a:r>
            <a:r>
              <a:rPr kumimoji="1" lang="en-US" altLang="ko-KR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-</a:t>
            </a:r>
            <a:r>
              <a:rPr kumimoji="1" lang="ko-KR" altLang="en-US" sz="24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워셜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알고리즘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6866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1895929" y="3041077"/>
            <a:ext cx="8400141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최단거리 알고리즘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1843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80B304-17E6-747C-8984-AD960444163C}"/>
              </a:ext>
            </a:extLst>
          </p:cNvPr>
          <p:cNvSpPr txBox="1"/>
          <p:nvPr/>
        </p:nvSpPr>
        <p:spPr>
          <a:xfrm>
            <a:off x="575597" y="1904455"/>
            <a:ext cx="10273377" cy="509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가중 그래프에서 간선의 가중치의 합이 최소가 되는 경로를 찾는 알고리즘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E177C8-40D6-DE92-3979-B15F01E8B8B6}"/>
              </a:ext>
            </a:extLst>
          </p:cNvPr>
          <p:cNvSpPr txBox="1"/>
          <p:nvPr/>
        </p:nvSpPr>
        <p:spPr>
          <a:xfrm>
            <a:off x="575598" y="1311408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최단거리 알고리즘이란</a:t>
            </a:r>
            <a:r>
              <a:rPr lang="en-US" altLang="ko-KR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?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DCCDB4D-8774-3663-9BEE-B06D931EA4F4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최단거리 알고리즘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5BF9EA-886F-CCA6-7490-AB4B936297B1}"/>
              </a:ext>
            </a:extLst>
          </p:cNvPr>
          <p:cNvSpPr txBox="1"/>
          <p:nvPr/>
        </p:nvSpPr>
        <p:spPr>
          <a:xfrm>
            <a:off x="575596" y="2607342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최단 경로 문제의 종류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AD673C-C3D2-D113-8EEF-6AE95858EE87}"/>
              </a:ext>
            </a:extLst>
          </p:cNvPr>
          <p:cNvSpPr txBox="1"/>
          <p:nvPr/>
        </p:nvSpPr>
        <p:spPr>
          <a:xfrm>
            <a:off x="575595" y="3231616"/>
            <a:ext cx="10273377" cy="2356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단일 출발 최단 경로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(single-source)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: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어떤 하나의 정점에서 출발하여 나머지 모든 정점 까지의 최단 경로를 찾는 문제</a:t>
            </a:r>
            <a:endParaRPr lang="en-US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단일 도착 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(single-destination) 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최단 경로 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: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 모든 정점에서 출발하여 어떤 하나의 정점까지의 최단 경로를 찾는 문제로 그래프 내의 간선들을 뒤집으면 단일 출발 최단거리 문제로 바뀔 수 있다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단일 쌍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(single-pair) 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최단 경로 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: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 모든 정점 쌍들 사이의 최단 경로를 찾는 문제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5059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80B304-17E6-747C-8984-AD960444163C}"/>
              </a:ext>
            </a:extLst>
          </p:cNvPr>
          <p:cNvSpPr txBox="1"/>
          <p:nvPr/>
        </p:nvSpPr>
        <p:spPr>
          <a:xfrm>
            <a:off x="575597" y="1904455"/>
            <a:ext cx="10273377" cy="3741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R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BFS (</a:t>
            </a:r>
            <a:r>
              <a:rPr lang="ko-KR" altLang="en-US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완전탐색 알고리즘</a:t>
            </a:r>
            <a:r>
              <a:rPr lang="en-US" altLang="ko-KR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)</a:t>
            </a:r>
            <a:r>
              <a:rPr lang="ko-KR" altLang="en-US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</a:t>
            </a:r>
            <a:endParaRPr lang="en-US" altLang="ko-KR" sz="2000" b="1" dirty="0"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가중치가 없거나 모든 가중치가 동일한 그래프에서 최단경로를 구하는 경우 가장 빠르다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b="1" u="none" strike="noStrike" dirty="0" err="1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다익스트라</a:t>
            </a:r>
            <a:r>
              <a:rPr lang="ko-KR" altLang="en-US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알고리즘 </a:t>
            </a:r>
            <a:r>
              <a:rPr lang="en-US" altLang="ko-KR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(</a:t>
            </a:r>
            <a:r>
              <a:rPr lang="en" altLang="ko-KR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Dijkstra Algorithm)</a:t>
            </a:r>
            <a:r>
              <a:rPr lang="ko-KR" altLang="en-US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</a:t>
            </a:r>
            <a:endParaRPr lang="en-US" altLang="ko-KR" sz="20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음이 아닌 가중 그래프에서의 단일 쌍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, 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단일 출발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, 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단일 도착 최단 경로 문제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b="1" u="none" strike="noStrike" dirty="0" err="1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벨만</a:t>
            </a:r>
            <a:r>
              <a:rPr lang="en-US" altLang="ko-KR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-</a:t>
            </a:r>
            <a:r>
              <a:rPr lang="ko-KR" altLang="en-US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포드 알고리즘 </a:t>
            </a:r>
            <a:r>
              <a:rPr lang="en-US" altLang="ko-KR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(</a:t>
            </a:r>
            <a:r>
              <a:rPr lang="en" altLang="ko-KR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Bellman-Ford-Moore Algorithm)</a:t>
            </a:r>
            <a:r>
              <a:rPr lang="ko-KR" altLang="en-US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</a:t>
            </a:r>
            <a:endParaRPr lang="en-US" altLang="ko-KR" sz="2000" b="1" dirty="0"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가중 그래프에서의 단일 쌍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, 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단일 출발</a:t>
            </a:r>
            <a:r>
              <a:rPr lang="en-US" altLang="ko-KR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, </a:t>
            </a: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단일 도착 최단 경로 문제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b="1" u="none" strike="noStrike" dirty="0" err="1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플로이드</a:t>
            </a:r>
            <a:r>
              <a:rPr lang="en-US" altLang="ko-KR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-</a:t>
            </a:r>
            <a:r>
              <a:rPr lang="ko-KR" altLang="en-US" sz="2000" b="1" u="none" strike="noStrike" dirty="0" err="1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워셜</a:t>
            </a:r>
            <a:r>
              <a:rPr lang="ko-KR" altLang="en-US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알고리즘 </a:t>
            </a:r>
            <a:r>
              <a:rPr lang="en-US" altLang="ko-KR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(</a:t>
            </a:r>
            <a:r>
              <a:rPr lang="en" altLang="ko-KR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Floyd-</a:t>
            </a:r>
            <a:r>
              <a:rPr lang="en" altLang="ko-KR" sz="2000" b="1" u="none" strike="noStrike" dirty="0" err="1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Warshall</a:t>
            </a:r>
            <a:r>
              <a:rPr lang="en" altLang="ko-KR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Algorithm)</a:t>
            </a:r>
            <a:r>
              <a:rPr lang="ko-KR" altLang="en-US" sz="20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</a:t>
            </a:r>
            <a:endParaRPr lang="en-US" altLang="ko-KR" sz="2000" b="1" dirty="0"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전체 쌍 최단 경로 문제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E177C8-40D6-DE92-3979-B15F01E8B8B6}"/>
              </a:ext>
            </a:extLst>
          </p:cNvPr>
          <p:cNvSpPr txBox="1"/>
          <p:nvPr/>
        </p:nvSpPr>
        <p:spPr>
          <a:xfrm>
            <a:off x="575598" y="1311408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주요 알고리즘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DCCDB4D-8774-3663-9BEE-B06D931EA4F4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최단거리 알고리즘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5580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1895929" y="3041077"/>
            <a:ext cx="8400141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Dijkstra Algorithm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287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80B304-17E6-747C-8984-AD960444163C}"/>
              </a:ext>
            </a:extLst>
          </p:cNvPr>
          <p:cNvSpPr txBox="1"/>
          <p:nvPr/>
        </p:nvSpPr>
        <p:spPr>
          <a:xfrm>
            <a:off x="575597" y="1904455"/>
            <a:ext cx="10273377" cy="2356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u="none" strike="noStrike" dirty="0">
                <a:effectLst/>
                <a:latin typeface="NanumSquareOTF_ac" panose="020B0600000101010101" pitchFamily="34" charset="-127"/>
                <a:ea typeface="NanumSquareOTF_ac" panose="020B0600000101010101" pitchFamily="34" charset="-127"/>
              </a:rPr>
              <a:t>하나의 정점에서 다른 모든 정점으로 가는 최단 거리를 구하는 알고리즘 </a:t>
            </a:r>
            <a:endParaRPr lang="en-US" altLang="ko-KR" sz="2000" u="none" strike="noStrike" dirty="0">
              <a:effectLst/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이전에 구한 값을 재사용한다는 의미에서 </a:t>
            </a:r>
            <a:r>
              <a:rPr lang="ko-KR" altLang="en-US" sz="2000" dirty="0" err="1">
                <a:latin typeface="NanumSquareOTF_ac" panose="020B0600000101010101" pitchFamily="34" charset="-127"/>
                <a:ea typeface="NanumSquareOTF_ac" panose="020B0600000101010101" pitchFamily="34" charset="-127"/>
              </a:rPr>
              <a:t>다이나믹프로그래밍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, 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항상 가장 짧은 거리의 노드를 선택한다는 점에서 </a:t>
            </a:r>
            <a:r>
              <a:rPr lang="ko-KR" altLang="en-US" sz="2000" dirty="0" err="1">
                <a:latin typeface="NanumSquareOTF_ac" panose="020B0600000101010101" pitchFamily="34" charset="-127"/>
                <a:ea typeface="NanumSquareOTF_ac" panose="020B0600000101010101" pitchFamily="34" charset="-127"/>
              </a:rPr>
              <a:t>그리디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알고리즘으로 분류하기도 한다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시간 복잡도 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O(V^2), O(</a:t>
            </a:r>
            <a:r>
              <a:rPr lang="en-US" altLang="ko-KR" sz="2000" dirty="0" err="1">
                <a:latin typeface="NanumSquareOTF_ac" panose="020B0600000101010101" pitchFamily="34" charset="-127"/>
                <a:ea typeface="NanumSquareOTF_ac" panose="020B0600000101010101" pitchFamily="34" charset="-127"/>
              </a:rPr>
              <a:t>ElogV</a:t>
            </a:r>
            <a:r>
              <a:rPr lang="en-US" altLang="ko-KR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) </a:t>
            </a: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구현 가능</a:t>
            </a:r>
            <a:endParaRPr lang="en-US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음수 간선이 있을 경우 불가능</a:t>
            </a:r>
            <a:endParaRPr lang="en-US" altLang="ko-KR" sz="2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E177C8-40D6-DE92-3979-B15F01E8B8B6}"/>
              </a:ext>
            </a:extLst>
          </p:cNvPr>
          <p:cNvSpPr txBox="1"/>
          <p:nvPr/>
        </p:nvSpPr>
        <p:spPr>
          <a:xfrm>
            <a:off x="575598" y="1311408"/>
            <a:ext cx="10273377" cy="59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err="1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다익스트라</a:t>
            </a:r>
            <a:r>
              <a:rPr lang="ko-KR" altLang="en-US" sz="2400" b="1" dirty="0"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 알고리즘이란</a:t>
            </a:r>
            <a:r>
              <a:rPr lang="en-US" altLang="ko-KR" sz="2400" b="1" u="none" strike="noStrike" dirty="0">
                <a:effectLst/>
                <a:latin typeface="NanumSquareOTF_ac Bold" panose="020B0600000101010101" pitchFamily="34" charset="-127"/>
                <a:ea typeface="NanumSquareOTF_ac Bold" panose="020B0600000101010101" pitchFamily="34" charset="-127"/>
              </a:rPr>
              <a:t>?</a:t>
            </a:r>
            <a:endParaRPr lang="en" altLang="ko-Kore-KR" sz="2400" b="1" u="none" strike="noStrike" dirty="0">
              <a:effectLst/>
              <a:latin typeface="NanumSquareOTF_ac Bold" panose="020B0600000101010101" pitchFamily="34" charset="-127"/>
              <a:ea typeface="NanumSquareOTF_ac Bold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DCCDB4D-8774-3663-9BEE-B06D931EA4F4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Dijkstra Algorithm</a:t>
            </a:r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ko-KR" altLang="en-US" sz="24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다익스트라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알고리즘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9005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DCCDB4D-8774-3663-9BEE-B06D931EA4F4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Dijkstra Algorithm</a:t>
            </a:r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ko-KR" altLang="en-US" sz="24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다익스트라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알고리즘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1026" name="Picture 2" descr="img">
            <a:extLst>
              <a:ext uri="{FF2B5EF4-FFF2-40B4-BE49-F238E27FC236}">
                <a16:creationId xmlns:a16="http://schemas.microsoft.com/office/drawing/2014/main" id="{6D99C210-F87F-AF06-5A71-082C18E14B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140" y="1463937"/>
            <a:ext cx="7274097" cy="5071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3630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0CF678D5-7EA1-8E3E-AC11-147F5E73CE29}"/>
              </a:ext>
            </a:extLst>
          </p:cNvPr>
          <p:cNvSpPr txBox="1">
            <a:spLocks/>
          </p:cNvSpPr>
          <p:nvPr/>
        </p:nvSpPr>
        <p:spPr>
          <a:xfrm>
            <a:off x="471949" y="415638"/>
            <a:ext cx="3719051" cy="718123"/>
          </a:xfrm>
          <a:prstGeom prst="rect">
            <a:avLst/>
          </a:prstGeom>
        </p:spPr>
        <p:txBody>
          <a:bodyPr lIns="9000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DCCDB4D-8774-3663-9BEE-B06D931EA4F4}"/>
              </a:ext>
            </a:extLst>
          </p:cNvPr>
          <p:cNvSpPr txBox="1">
            <a:spLocks/>
          </p:cNvSpPr>
          <p:nvPr/>
        </p:nvSpPr>
        <p:spPr>
          <a:xfrm>
            <a:off x="575598" y="425723"/>
            <a:ext cx="10054302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Dijkstra Algorithm</a:t>
            </a:r>
            <a:r>
              <a:rPr kumimoji="1" lang="ko-KR" altLang="en-US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kumimoji="1" lang="ko-KR" altLang="en-US" sz="2400" b="1" dirty="0" err="1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다익스트라</a:t>
            </a:r>
            <a:r>
              <a:rPr kumimoji="1" lang="ko-KR" altLang="en-US" sz="2400" b="1" dirty="0">
                <a:solidFill>
                  <a:schemeClr val="bg2">
                    <a:lumMod val="50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알고리즘</a:t>
            </a:r>
            <a:endParaRPr kumimoji="1" lang="ko-Kore-KR" altLang="en-US" sz="2400" b="1" dirty="0">
              <a:solidFill>
                <a:schemeClr val="bg2">
                  <a:lumMod val="50000"/>
                </a:schemeClr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2B69D6B-FC42-ECEE-1E7D-DA037553218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32137" y="1262915"/>
            <a:ext cx="10401299" cy="5188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736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5CE3BE1-0F06-942E-E2FB-59C37BF7BCEA}"/>
              </a:ext>
            </a:extLst>
          </p:cNvPr>
          <p:cNvSpPr txBox="1">
            <a:spLocks/>
          </p:cNvSpPr>
          <p:nvPr/>
        </p:nvSpPr>
        <p:spPr>
          <a:xfrm>
            <a:off x="1895929" y="3041077"/>
            <a:ext cx="8400141" cy="7758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ore-KR" sz="4000" b="1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Bellman-Ford-Moore Algorithm</a:t>
            </a:r>
            <a:endParaRPr kumimoji="1" lang="ko-Kore-KR" altLang="en-US" sz="4000" b="1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4218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848</TotalTime>
  <Words>328</Words>
  <Application>Microsoft Macintosh PowerPoint</Application>
  <PresentationFormat>와이드스크린</PresentationFormat>
  <Paragraphs>53</Paragraphs>
  <Slides>14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NanumSquareOTF_ac</vt:lpstr>
      <vt:lpstr>NanumSquareOTF_ac Bold</vt:lpstr>
      <vt:lpstr>NanumSquareOTF_ac ExtraBold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허준환[ 학부재학 / 데이터과학과 ]</dc:creator>
  <cp:lastModifiedBy>허준환[ 학부재학 / 데이터과학과 ]</cp:lastModifiedBy>
  <cp:revision>51</cp:revision>
  <cp:lastPrinted>2022-11-29T13:38:12Z</cp:lastPrinted>
  <dcterms:created xsi:type="dcterms:W3CDTF">2022-09-30T06:36:40Z</dcterms:created>
  <dcterms:modified xsi:type="dcterms:W3CDTF">2022-12-01T09:23:53Z</dcterms:modified>
</cp:coreProperties>
</file>

<file path=docProps/thumbnail.jpeg>
</file>